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6" r:id="rId9"/>
    <p:sldId id="262" r:id="rId10"/>
    <p:sldId id="263" r:id="rId11"/>
    <p:sldId id="264" r:id="rId12"/>
    <p:sldId id="265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84" d="100"/>
          <a:sy n="84" d="100"/>
        </p:scale>
        <p:origin x="624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6" Type="http://schemas.openxmlformats.org/officeDocument/2006/relationships/tableStyles" Target="tableStyles.xml"/><Relationship Id="rId15" Type="http://schemas.openxmlformats.org/officeDocument/2006/relationships/viewProps" Target="viewProps.xml"/><Relationship Id="rId14" Type="http://schemas.openxmlformats.org/officeDocument/2006/relationships/presProps" Target="presProps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79785-5846-4430-AB54-C855D7E8EAD3}" type="datetimeFigureOut">
              <a:rPr lang="en-IN" smtClean="0"/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30C6F-0ED3-480C-93C9-748C4C902CD8}" type="slidenum">
              <a:rPr lang="en-IN" smtClean="0"/>
            </a:fld>
            <a:endParaRPr lang="en-IN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79785-5846-4430-AB54-C855D7E8EAD3}" type="datetimeFigureOut">
              <a:rPr lang="en-IN" smtClean="0"/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30C6F-0ED3-480C-93C9-748C4C902CD8}" type="slidenum">
              <a:rPr lang="en-IN" smtClean="0"/>
            </a:fld>
            <a:endParaRPr lang="en-IN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 showMasterSp="0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79785-5846-4430-AB54-C855D7E8EAD3}" type="datetimeFigureOut">
              <a:rPr lang="en-IN" smtClean="0"/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30C6F-0ED3-480C-93C9-748C4C902CD8}" type="slidenum">
              <a:rPr lang="en-IN" smtClean="0"/>
            </a:fld>
            <a:endParaRPr lang="en-IN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79785-5846-4430-AB54-C855D7E8EAD3}" type="datetimeFigureOut">
              <a:rPr lang="en-IN" smtClean="0"/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30C6F-0ED3-480C-93C9-748C4C902CD8}" type="slidenum">
              <a:rPr lang="en-IN" smtClean="0"/>
            </a:fld>
            <a:endParaRPr lang="en-IN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 showMasterSp="0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79785-5846-4430-AB54-C855D7E8EAD3}" type="datetimeFigureOut">
              <a:rPr lang="en-IN" smtClean="0"/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30C6F-0ED3-480C-93C9-748C4C902CD8}" type="slidenum">
              <a:rPr lang="en-IN" smtClean="0"/>
            </a:fld>
            <a:endParaRPr lang="en-IN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79785-5846-4430-AB54-C855D7E8EAD3}" type="datetimeFigureOut">
              <a:rPr lang="en-IN" smtClean="0"/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30C6F-0ED3-480C-93C9-748C4C902CD8}" type="slidenum">
              <a:rPr lang="en-IN" smtClean="0"/>
            </a:fld>
            <a:endParaRPr lang="en-IN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79785-5846-4430-AB54-C855D7E8EAD3}" type="datetimeFigureOut">
              <a:rPr lang="en-IN" smtClean="0"/>
            </a:fld>
            <a:endParaRPr lang="en-IN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30C6F-0ED3-480C-93C9-748C4C902CD8}" type="slidenum">
              <a:rPr lang="en-IN" smtClean="0"/>
            </a:fld>
            <a:endParaRPr lang="en-IN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79785-5846-4430-AB54-C855D7E8EAD3}" type="datetimeFigureOut">
              <a:rPr lang="en-IN" smtClean="0"/>
            </a:fld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30C6F-0ED3-480C-93C9-748C4C902CD8}" type="slidenum">
              <a:rPr lang="en-IN" smtClean="0"/>
            </a:fld>
            <a:endParaRPr lang="en-IN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 showMasterSp="0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79785-5846-4430-AB54-C855D7E8EAD3}" type="datetimeFigureOut">
              <a:rPr lang="en-IN" smtClean="0"/>
            </a:fld>
            <a:endParaRPr lang="en-IN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30C6F-0ED3-480C-93C9-748C4C902CD8}" type="slidenum">
              <a:rPr lang="en-IN" smtClean="0"/>
            </a:fld>
            <a:endParaRPr lang="en-IN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 showMasterSp="0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67979785-5846-4430-AB54-C855D7E8EAD3}" type="datetimeFigureOut">
              <a:rPr lang="en-IN" smtClean="0"/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9430C6F-0ED3-480C-93C9-748C4C902CD8}" type="slidenum">
              <a:rPr lang="en-IN" smtClean="0"/>
            </a:fld>
            <a:endParaRPr lang="en-IN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 showMasterSp="0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79785-5846-4430-AB54-C855D7E8EAD3}" type="datetimeFigureOut">
              <a:rPr lang="en-IN" smtClean="0"/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30C6F-0ED3-480C-93C9-748C4C902CD8}" type="slidenum">
              <a:rPr lang="en-IN" smtClean="0"/>
            </a:fld>
            <a:endParaRPr lang="en-IN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67979785-5846-4430-AB54-C855D7E8EAD3}" type="datetimeFigureOut">
              <a:rPr lang="en-IN" smtClean="0"/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29430C6F-0ED3-480C-93C9-748C4C902CD8}" type="slidenum">
              <a:rPr lang="en-IN" smtClean="0"/>
            </a:fld>
            <a:endParaRPr lang="en-IN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175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7055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935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815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09982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299845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49987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699895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2302" y="270064"/>
            <a:ext cx="10058400" cy="3566160"/>
          </a:xfrm>
        </p:spPr>
        <p:txBody>
          <a:bodyPr>
            <a:normAutofit/>
          </a:bodyPr>
          <a:lstStyle/>
          <a:p>
            <a:r>
              <a:rPr lang="en-US" sz="6000" b="1" u="sng" dirty="0" smtClean="0"/>
              <a:t>CRONUS: </a:t>
            </a:r>
            <a:r>
              <a:rPr lang="en-US" sz="6000" b="1" u="sng" dirty="0"/>
              <a:t>A MUTIPURPOSE </a:t>
            </a:r>
            <a:r>
              <a:rPr lang="en-US" sz="6000" b="1" u="sng" dirty="0" smtClean="0"/>
              <a:t>TERRESTRIAL </a:t>
            </a:r>
            <a:r>
              <a:rPr lang="en-US" sz="6000" b="1" u="sng" dirty="0"/>
              <a:t>CAMBOT</a:t>
            </a:r>
            <a:endParaRPr lang="en-IN" sz="6000" b="1" u="sng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62302" y="4884564"/>
            <a:ext cx="6400800" cy="580008"/>
          </a:xfrm>
        </p:spPr>
        <p:txBody>
          <a:bodyPr>
            <a:noAutofit/>
          </a:bodyPr>
          <a:lstStyle/>
          <a:p>
            <a:r>
              <a:rPr lang="en-US" sz="3000" dirty="0"/>
              <a:t>PROJECT CATEGORY: </a:t>
            </a:r>
            <a:endParaRPr lang="en-US" sz="3000" dirty="0"/>
          </a:p>
          <a:p>
            <a:r>
              <a:rPr lang="en-US" sz="3000" b="1" u="sng" dirty="0"/>
              <a:t>DESIGN APPLICATION</a:t>
            </a:r>
            <a:endParaRPr lang="en-IN" sz="3000" b="1" u="sng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76016" y="239283"/>
            <a:ext cx="114171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/>
              <a:t>ADDITVE FEATURES</a:t>
            </a:r>
            <a:r>
              <a:rPr lang="en-US" sz="3600" dirty="0" smtClean="0"/>
              <a:t>( THAT CAN BE DEVELOPED IN FUTURE)</a:t>
            </a:r>
            <a:endParaRPr lang="en-IN" sz="3600" dirty="0"/>
          </a:p>
        </p:txBody>
      </p:sp>
      <p:sp>
        <p:nvSpPr>
          <p:cNvPr id="4" name="TextBox 3"/>
          <p:cNvSpPr txBox="1"/>
          <p:nvPr/>
        </p:nvSpPr>
        <p:spPr>
          <a:xfrm>
            <a:off x="572568" y="1632247"/>
            <a:ext cx="1106680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Multiple camera footage can be transmitted to a central server and processed there.</a:t>
            </a:r>
            <a:endParaRPr lang="en-US" sz="28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The bot can easily be made </a:t>
            </a:r>
            <a:r>
              <a:rPr lang="en-US" sz="2800" b="1" dirty="0" smtClean="0"/>
              <a:t>autonomous.</a:t>
            </a:r>
            <a:endParaRPr lang="en-US" sz="2800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Can be used as an </a:t>
            </a:r>
            <a:r>
              <a:rPr lang="en-US" sz="2800" b="1" dirty="0" smtClean="0"/>
              <a:t>effective videography tool</a:t>
            </a:r>
            <a:r>
              <a:rPr lang="en-US" sz="2800" dirty="0" smtClean="0"/>
              <a:t>.</a:t>
            </a:r>
            <a:endParaRPr lang="en-US" sz="2800" dirty="0" smtClean="0"/>
          </a:p>
          <a:p>
            <a:endParaRPr lang="en-IN" sz="2800" dirty="0"/>
          </a:p>
        </p:txBody>
      </p:sp>
      <p:pic>
        <p:nvPicPr>
          <p:cNvPr id="5" name="Content Placeholder 7"/>
          <p:cNvPicPr>
            <a:picLocks noGrp="1"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2568" y="3693812"/>
            <a:ext cx="5417820" cy="300575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7828" y="290557"/>
            <a:ext cx="115539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/>
              <a:t>TEAM MEMBERS</a:t>
            </a:r>
            <a:endParaRPr lang="en-IN" sz="36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461473" y="1264778"/>
            <a:ext cx="1047714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Atharv Arora</a:t>
            </a: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Aayush Agarwal</a:t>
            </a: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Ananya Khandelwal</a:t>
            </a: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Ansh Shah</a:t>
            </a: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Jatin Agarwal</a:t>
            </a: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N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6229" y="506028"/>
            <a:ext cx="98986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INDEX</a:t>
            </a:r>
            <a:endParaRPr lang="en-IN" sz="36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277863" y="1483317"/>
            <a:ext cx="7643674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800" dirty="0"/>
              <a:t>Acknowledgement</a:t>
            </a:r>
            <a:endParaRPr lang="en-US" sz="2800" dirty="0"/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Motivation</a:t>
            </a:r>
            <a:endParaRPr lang="en-US" sz="2800" dirty="0"/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Innovation</a:t>
            </a:r>
            <a:endParaRPr lang="en-US" sz="2800" dirty="0"/>
          </a:p>
          <a:p>
            <a:pPr marL="342900" indent="-342900">
              <a:buFont typeface="+mj-lt"/>
              <a:buAutoNum type="arabicPeriod"/>
            </a:pPr>
            <a:r>
              <a:rPr lang="en-US" sz="2800" dirty="0" smtClean="0"/>
              <a:t>Description</a:t>
            </a:r>
            <a:endParaRPr lang="en-US" sz="2800" dirty="0" smtClean="0"/>
          </a:p>
          <a:p>
            <a:pPr marL="342900" indent="-342900">
              <a:buFont typeface="+mj-lt"/>
              <a:buAutoNum type="arabicPeriod"/>
            </a:pPr>
            <a:r>
              <a:rPr lang="en-US" sz="2800" dirty="0" smtClean="0"/>
              <a:t>Limitations</a:t>
            </a:r>
            <a:endParaRPr lang="en-US" sz="2800" dirty="0"/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Marketing Features</a:t>
            </a:r>
            <a:endParaRPr lang="en-US" sz="2800" dirty="0"/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Costs</a:t>
            </a:r>
            <a:endParaRPr lang="en-US" sz="2800" dirty="0"/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Additive Features( can be developed in the future)</a:t>
            </a:r>
            <a:endParaRPr lang="en-US" sz="2800" dirty="0"/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Team Members</a:t>
            </a:r>
            <a:endParaRPr lang="en-US" sz="2800" dirty="0"/>
          </a:p>
          <a:p>
            <a:pPr marL="342900" indent="-342900">
              <a:buFont typeface="+mj-lt"/>
              <a:buAutoNum type="arabicPeriod"/>
            </a:pPr>
            <a:endParaRPr lang="en-IN" sz="2800" dirty="0"/>
          </a:p>
        </p:txBody>
      </p:sp>
      <p:pic>
        <p:nvPicPr>
          <p:cNvPr id="6" name="Content Placeholder 3"/>
          <p:cNvPicPr>
            <a:picLocks noGrp="1"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50793" y="506028"/>
            <a:ext cx="4722495" cy="317789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97150" y="399495"/>
            <a:ext cx="85758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ACKNOWLEDGEMENT</a:t>
            </a:r>
            <a:endParaRPr lang="en-IN" sz="3600" b="1" dirty="0"/>
          </a:p>
        </p:txBody>
      </p:sp>
      <p:sp>
        <p:nvSpPr>
          <p:cNvPr id="2" name="TextBox 1"/>
          <p:cNvSpPr txBox="1"/>
          <p:nvPr/>
        </p:nvSpPr>
        <p:spPr>
          <a:xfrm>
            <a:off x="497150" y="1412341"/>
            <a:ext cx="1019420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We would like to express our heartfelt gratitude to The Director Dr. Ashoke Sarkar </a:t>
            </a:r>
            <a:r>
              <a:rPr lang="en-US" sz="2800" dirty="0"/>
              <a:t>,</a:t>
            </a:r>
            <a:r>
              <a:rPr lang="en-US" sz="2800" dirty="0" smtClean="0"/>
              <a:t> The Vice Chancellor Prof. Souvik Bhattacharyya , the APOGEE Controls </a:t>
            </a:r>
            <a:r>
              <a:rPr lang="en-US" sz="2800" dirty="0"/>
              <a:t>D</a:t>
            </a:r>
            <a:r>
              <a:rPr lang="en-US" sz="2800" dirty="0" smtClean="0"/>
              <a:t>epartment for organizing this competition and offering us a platform to showcase our project. We would also like to thank Dr. Abhijeet Asati , The EEE Department for helping and guiding us at every step, and making this project a success</a:t>
            </a:r>
            <a:r>
              <a:rPr lang="en-US" dirty="0" smtClean="0"/>
              <a:t>.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9394" y="381739"/>
            <a:ext cx="9144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MOTIVATION</a:t>
            </a:r>
            <a:endParaRPr lang="en-US" sz="3600" b="1" dirty="0"/>
          </a:p>
          <a:p>
            <a:endParaRPr lang="en-IN" sz="36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630315" y="1349406"/>
            <a:ext cx="10972800" cy="3538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800" b="1" dirty="0"/>
              <a:t>To explore </a:t>
            </a:r>
            <a:r>
              <a:rPr lang="en-US" sz="2800" dirty="0"/>
              <a:t>security domain.</a:t>
            </a:r>
            <a:endParaRPr lang="en-US" sz="2800" dirty="0"/>
          </a:p>
          <a:p>
            <a:pPr marL="457200" indent="-457200">
              <a:buFont typeface="+mj-lt"/>
              <a:buAutoNum type="arabicPeriod"/>
            </a:pPr>
            <a:r>
              <a:rPr lang="en-US" sz="2800" b="1" dirty="0"/>
              <a:t>To make </a:t>
            </a:r>
            <a:r>
              <a:rPr lang="en-US" sz="2800" dirty="0"/>
              <a:t>a multifunctional bot which could transition between various uses.</a:t>
            </a:r>
            <a:endParaRPr lang="en-US" sz="2800" dirty="0"/>
          </a:p>
          <a:p>
            <a:pPr marL="457200" indent="-457200">
              <a:buFont typeface="+mj-lt"/>
              <a:buAutoNum type="arabicPeriod"/>
            </a:pPr>
            <a:r>
              <a:rPr lang="en-US" sz="2800" dirty="0"/>
              <a:t>To enhance surveillance by using mobile cameras.</a:t>
            </a:r>
            <a:endParaRPr lang="en-US" sz="2800" dirty="0"/>
          </a:p>
          <a:p>
            <a:pPr marL="457200" indent="-457200">
              <a:buFont typeface="+mj-lt"/>
              <a:buAutoNum type="arabicPeriod"/>
            </a:pPr>
            <a:r>
              <a:rPr lang="en-US" sz="2800" b="1" dirty="0"/>
              <a:t>To demonstrate </a:t>
            </a:r>
            <a:r>
              <a:rPr lang="en-US" sz="2800" dirty="0"/>
              <a:t>the working of various engineering disciplines in coordination</a:t>
            </a:r>
            <a:r>
              <a:rPr lang="en-IN" sz="2800" dirty="0"/>
              <a:t>.</a:t>
            </a:r>
            <a:endParaRPr lang="en-IN" sz="2800" dirty="0"/>
          </a:p>
          <a:p>
            <a:pPr marL="457200" indent="-457200">
              <a:buFont typeface="+mj-lt"/>
              <a:buAutoNum type="arabicPeriod"/>
            </a:pPr>
            <a:r>
              <a:rPr lang="en-IN" sz="2800" b="1" dirty="0"/>
              <a:t>To learn </a:t>
            </a:r>
            <a:r>
              <a:rPr lang="en-IN" sz="2800" dirty="0"/>
              <a:t>about working of various engineering </a:t>
            </a:r>
            <a:endParaRPr lang="en-IN" sz="2800" dirty="0"/>
          </a:p>
          <a:p>
            <a:pPr indent="0">
              <a:buFont typeface="+mj-lt"/>
              <a:buNone/>
            </a:pPr>
            <a:r>
              <a:rPr lang="en-IN" sz="2800" dirty="0"/>
              <a:t>      disciplines in coordination.</a:t>
            </a:r>
            <a:r>
              <a:rPr lang="en-IN" sz="2800" dirty="0">
                <a:solidFill>
                  <a:schemeClr val="bg1"/>
                </a:solidFill>
              </a:rPr>
              <a:t>rious control systems.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0836" y="3711921"/>
            <a:ext cx="3672279" cy="284292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66330" y="126810"/>
            <a:ext cx="72086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4">
                    <a:lumMod val="50000"/>
                  </a:schemeClr>
                </a:solidFill>
              </a:rPr>
              <a:t>INNOVATION</a:t>
            </a:r>
            <a:endParaRPr lang="en-US" sz="3600" b="1" dirty="0">
              <a:solidFill>
                <a:schemeClr val="accent4">
                  <a:lumMod val="50000"/>
                </a:schemeClr>
              </a:solidFill>
            </a:endParaRPr>
          </a:p>
          <a:p>
            <a:endParaRPr lang="en-IN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66330" y="914400"/>
            <a:ext cx="10452973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/>
              <a:t>Traditional surveillance cameras:</a:t>
            </a:r>
            <a:endParaRPr lang="en-US" sz="2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600" dirty="0"/>
              <a:t>Are limited to a particular area.</a:t>
            </a:r>
            <a:endParaRPr lang="en-US" sz="2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600" dirty="0"/>
              <a:t>Have blind spots.</a:t>
            </a:r>
            <a:endParaRPr lang="en-US" sz="2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600" dirty="0"/>
              <a:t>Cannot look beneath objects.</a:t>
            </a:r>
            <a:endParaRPr lang="en-US" sz="2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600" dirty="0"/>
              <a:t>Are relatively expensive.</a:t>
            </a:r>
            <a:endParaRPr lang="en-US" sz="2600" dirty="0"/>
          </a:p>
          <a:p>
            <a:r>
              <a:rPr lang="en-US" sz="2600" dirty="0" smtClean="0"/>
              <a:t>Cronus </a:t>
            </a:r>
            <a:r>
              <a:rPr lang="en-US" sz="2600" dirty="0"/>
              <a:t>solves these problems as:</a:t>
            </a:r>
            <a:endParaRPr lang="en-US" sz="2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600" dirty="0" smtClean="0"/>
              <a:t>Can be used for videography.</a:t>
            </a:r>
            <a:endParaRPr lang="en-US" sz="2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600" dirty="0"/>
              <a:t>Mobility </a:t>
            </a:r>
            <a:r>
              <a:rPr lang="en-US" sz="2600" b="1" dirty="0"/>
              <a:t>eliminates blind spots</a:t>
            </a:r>
            <a:r>
              <a:rPr lang="en-US" sz="2600" dirty="0"/>
              <a:t>.</a:t>
            </a:r>
            <a:endParaRPr lang="en-US" sz="2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600" dirty="0"/>
              <a:t>Height adjustment allows the user to </a:t>
            </a:r>
            <a:r>
              <a:rPr lang="en-US" sz="2600" b="1" dirty="0"/>
              <a:t>explore areas inaccessible </a:t>
            </a:r>
            <a:r>
              <a:rPr lang="en-US" sz="2600" dirty="0"/>
              <a:t>to normal camera footage as it can go beneath everyday objects like tables.</a:t>
            </a:r>
            <a:endParaRPr lang="en-US" sz="2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600" dirty="0" smtClean="0"/>
              <a:t>Can </a:t>
            </a:r>
            <a:r>
              <a:rPr lang="en-US" sz="2600" dirty="0"/>
              <a:t>be produced at a </a:t>
            </a:r>
            <a:r>
              <a:rPr lang="en-US" sz="2600" b="1" dirty="0"/>
              <a:t>relatively lower cost</a:t>
            </a:r>
            <a:r>
              <a:rPr lang="en-US" sz="2600" dirty="0" smtClean="0"/>
              <a:t>.</a:t>
            </a:r>
            <a:endParaRPr lang="en-US" sz="2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600" dirty="0" smtClean="0"/>
              <a:t>Holonomic drive mechanism makes it </a:t>
            </a:r>
            <a:r>
              <a:rPr lang="en-US" sz="2600" b="1" dirty="0" smtClean="0"/>
              <a:t>omnidirectional.</a:t>
            </a:r>
            <a:endParaRPr lang="en-IN" sz="2600" b="1" dirty="0"/>
          </a:p>
        </p:txBody>
      </p:sp>
      <p:pic>
        <p:nvPicPr>
          <p:cNvPr id="5" name="Content Placeholder 3"/>
          <p:cNvPicPr>
            <a:picLocks noGrp="1"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99152" y="262550"/>
            <a:ext cx="4891889" cy="366891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10199" y="188007"/>
            <a:ext cx="96994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/>
              <a:t>DESCRIPTION</a:t>
            </a:r>
            <a:endParaRPr lang="en-IN" sz="36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546931" y="834338"/>
            <a:ext cx="11212082" cy="4831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Raspberry Pi 0 as the main microprocessor which controls </a:t>
            </a:r>
            <a:r>
              <a:rPr lang="en-IN" altLang="en-US" sz="2800" dirty="0" smtClean="0"/>
              <a:t>8 </a:t>
            </a:r>
            <a:r>
              <a:rPr lang="en-US" sz="2800" dirty="0" smtClean="0"/>
              <a:t>servos, 4 motors and a pi camera.</a:t>
            </a:r>
            <a:endParaRPr lang="en-US" sz="28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Four servos adjust the height of the robot.</a:t>
            </a:r>
            <a:endParaRPr lang="en-US" sz="28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The height adjusting servos could also be used to tilt the chassis.</a:t>
            </a:r>
            <a:endParaRPr lang="en-US" sz="28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The camera module will provide the video which will be uploaded to a Dropbox account and processed there. </a:t>
            </a:r>
            <a:endParaRPr lang="en-US" sz="28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Image processing includes face recognition.</a:t>
            </a:r>
            <a:endParaRPr lang="en-US" sz="28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The bot uses holonomic drive mechanism to </a:t>
            </a:r>
            <a:endParaRPr lang="en-US" sz="2800" dirty="0" smtClean="0"/>
          </a:p>
          <a:p>
            <a:r>
              <a:rPr lang="en-US" sz="2800" dirty="0"/>
              <a:t> </a:t>
            </a:r>
            <a:r>
              <a:rPr lang="en-US" sz="2800" dirty="0" smtClean="0"/>
              <a:t>   maneuver.</a:t>
            </a:r>
            <a:endParaRPr lang="en-US" sz="28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It is controlled through Wi-Fi using ssh.</a:t>
            </a:r>
            <a:endParaRPr lang="en-US" sz="2800" dirty="0" smtClean="0"/>
          </a:p>
          <a:p>
            <a:endParaRPr lang="en-IN" sz="2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9222" y="3071154"/>
            <a:ext cx="3956703" cy="334000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4444" y="126749"/>
            <a:ext cx="103662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/>
              <a:t>LIMITATIONS</a:t>
            </a:r>
            <a:endParaRPr lang="en-IN" sz="36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416459" y="1004935"/>
            <a:ext cx="1093658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The bot cannot climb over steps.</a:t>
            </a: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Due to material restrictions, the robot cannot sustain high stress.</a:t>
            </a: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The height achieved by the bot is restricted to a small range.</a:t>
            </a: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Real time  processed footage will not be available due to transmission time lag.</a:t>
            </a: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Transmission might lead to a loss in a signal quality.</a:t>
            </a:r>
            <a:endParaRPr lang="en-IN" sz="2800" dirty="0"/>
          </a:p>
        </p:txBody>
      </p:sp>
      <p:pic>
        <p:nvPicPr>
          <p:cNvPr id="1026" name="Picture 2" descr="Image result for pictures of surveillance bots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8364" y="3251704"/>
            <a:ext cx="2972151" cy="2972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90557" y="658026"/>
            <a:ext cx="105113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/>
              <a:t>MARKETING FEATURES</a:t>
            </a:r>
            <a:endParaRPr lang="en-IN" sz="36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213645" y="2005112"/>
            <a:ext cx="1143427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The bot when produced and sold commercially will have the following features different from the prototype:</a:t>
            </a:r>
            <a:endParaRPr lang="en-US" sz="28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A </a:t>
            </a:r>
            <a:r>
              <a:rPr lang="en-US" sz="2800" b="1" dirty="0" smtClean="0"/>
              <a:t>3-D printed </a:t>
            </a:r>
            <a:r>
              <a:rPr lang="en-US" sz="2800" dirty="0" smtClean="0"/>
              <a:t>chassis.</a:t>
            </a:r>
            <a:endParaRPr lang="en-US" sz="28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 smtClean="0"/>
              <a:t>Higher quality </a:t>
            </a:r>
            <a:r>
              <a:rPr lang="en-US" sz="2800" dirty="0" smtClean="0"/>
              <a:t>camera.</a:t>
            </a:r>
            <a:endParaRPr lang="en-US" sz="28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Better aesthetics and </a:t>
            </a:r>
            <a:r>
              <a:rPr lang="en-US" sz="2800" b="1" dirty="0" smtClean="0"/>
              <a:t>secure wiring</a:t>
            </a:r>
            <a:r>
              <a:rPr lang="en-US" sz="2800" dirty="0" smtClean="0"/>
              <a:t>.</a:t>
            </a:r>
            <a:endParaRPr lang="en-US" sz="28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The bot will be sold as an </a:t>
            </a:r>
            <a:r>
              <a:rPr lang="en-US" sz="2800" b="1" dirty="0" smtClean="0"/>
              <a:t>assembled product</a:t>
            </a:r>
            <a:r>
              <a:rPr lang="en-US" dirty="0" smtClean="0"/>
              <a:t>. 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5235" y="3195873"/>
            <a:ext cx="2924269" cy="322303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5279" y="101534"/>
            <a:ext cx="96652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/>
              <a:t>COSTS</a:t>
            </a:r>
            <a:endParaRPr lang="en-IN" sz="3600" b="1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1149789" y="1059257"/>
          <a:ext cx="9804904" cy="478928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902452"/>
                <a:gridCol w="4902452"/>
              </a:tblGrid>
              <a:tr h="882236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Cost of direct materials</a:t>
                      </a:r>
                      <a:endParaRPr lang="en-US" dirty="0" smtClean="0">
                        <a:solidFill>
                          <a:schemeClr val="tx1"/>
                        </a:solidFill>
                      </a:endParaRPr>
                    </a:p>
                    <a:p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₹9,000              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82236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Cost of labour for assembly</a:t>
                      </a:r>
                      <a:endParaRPr lang="en-US" dirty="0" smtClean="0">
                        <a:solidFill>
                          <a:schemeClr val="tx1"/>
                        </a:solidFill>
                      </a:endParaRPr>
                    </a:p>
                    <a:p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₹5,000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60337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Cost of optimization of prototype(3-D printing, camera upgrade, etc.)</a:t>
                      </a:r>
                      <a:endParaRPr lang="en-US" dirty="0" smtClean="0">
                        <a:solidFill>
                          <a:schemeClr val="tx1"/>
                        </a:solidFill>
                      </a:endParaRPr>
                    </a:p>
                    <a:p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₹3,000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82236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Overhead and normal profit</a:t>
                      </a:r>
                      <a:endParaRPr lang="en-US" dirty="0" smtClean="0">
                        <a:solidFill>
                          <a:schemeClr val="tx1"/>
                        </a:solidFill>
                      </a:endParaRPr>
                    </a:p>
                    <a:p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₹3,000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82236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Total selling cost</a:t>
                      </a:r>
                      <a:endParaRPr lang="en-IN" dirty="0" smtClean="0">
                        <a:solidFill>
                          <a:schemeClr val="tx1"/>
                        </a:solidFill>
                      </a:endParaRPr>
                    </a:p>
                    <a:p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₹20,000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0</TotalTime>
  <Words>2962</Words>
  <Application>WPS Presentation</Application>
  <PresentationFormat>Widescreen</PresentationFormat>
  <Paragraphs>118</Paragraphs>
  <Slides>11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19" baseType="lpstr">
      <vt:lpstr>Arial</vt:lpstr>
      <vt:lpstr>SimSun</vt:lpstr>
      <vt:lpstr>Wingdings</vt:lpstr>
      <vt:lpstr>Calibri</vt:lpstr>
      <vt:lpstr>Calibri Light</vt:lpstr>
      <vt:lpstr>Microsoft YaHei</vt:lpstr>
      <vt:lpstr>Arial Unicode MS</vt:lpstr>
      <vt:lpstr>Retrospect</vt:lpstr>
      <vt:lpstr>CRONUS: A MUTIPURPOSE TERRESTRIAL CAMBOT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CRONus: A MUTIPURPOSE TERESTRIAL CAMBOT</dc:title>
  <dc:creator>Ananya Khandelwal</dc:creator>
  <cp:lastModifiedBy>macra</cp:lastModifiedBy>
  <cp:revision>33</cp:revision>
  <dcterms:created xsi:type="dcterms:W3CDTF">2019-03-25T07:59:00Z</dcterms:created>
  <dcterms:modified xsi:type="dcterms:W3CDTF">2019-03-31T07:29:27Z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1033-10.2.0.7635</vt:lpwstr>
  </property>
</Properties>
</file>